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Montserrat"/>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0367450f5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0367450f5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0367450f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0367450f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ff91daee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ff91daee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af4001b5e6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af4001b5e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b0367450f5_4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b0367450f5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0367450f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0367450f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b0367450f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b0367450f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b0367450f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b0367450f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b0367450f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b0367450f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0367450f5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0367450f5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0367450f5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0367450f5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0367450f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0367450f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0367450f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0367450f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b0367450f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b0367450f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f63fc8f8e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f63fc8f8e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0367450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0367450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af3aa1b358_0_16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af3aa1b358_0_1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0367450f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b0367450f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0367450f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0367450f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ff91daee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ff91daee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ff91daee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ff91daee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f5b742c18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f5b742c18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jpg"/><Relationship Id="rId4" Type="http://schemas.openxmlformats.org/officeDocument/2006/relationships/image" Target="../media/image12.jpg"/><Relationship Id="rId5" Type="http://schemas.openxmlformats.org/officeDocument/2006/relationships/image" Target="../media/image14.jpg"/><Relationship Id="rId6" Type="http://schemas.openxmlformats.org/officeDocument/2006/relationships/image" Target="../media/image4.jpg"/><Relationship Id="rId7"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11.jpg"/><Relationship Id="rId5" Type="http://schemas.openxmlformats.org/officeDocument/2006/relationships/image" Target="../media/image18.jpg"/><Relationship Id="rId6"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jp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ata.vision.ee.ethz.ch/cvl/DIV2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2931425" y="47975"/>
            <a:ext cx="6125700" cy="46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CS 663</a:t>
            </a:r>
            <a:r>
              <a:rPr lang="en" sz="3600"/>
              <a:t> -</a:t>
            </a:r>
            <a:endParaRPr sz="3600"/>
          </a:p>
          <a:p>
            <a:pPr indent="0" lvl="0" marL="0" rtl="0" algn="l">
              <a:spcBef>
                <a:spcPts val="0"/>
              </a:spcBef>
              <a:spcAft>
                <a:spcPts val="0"/>
              </a:spcAft>
              <a:buNone/>
            </a:pPr>
            <a:r>
              <a:rPr lang="en" sz="3500"/>
              <a:t>Blind Super Resolution with Iterative Kernel Correction</a:t>
            </a:r>
            <a:endParaRPr sz="3500"/>
          </a:p>
          <a:p>
            <a:pPr indent="0" lvl="0" marL="0" rtl="0" algn="l">
              <a:spcBef>
                <a:spcPts val="0"/>
              </a:spcBef>
              <a:spcAft>
                <a:spcPts val="0"/>
              </a:spcAft>
              <a:buNone/>
            </a:pPr>
            <a:r>
              <a:t/>
            </a:r>
            <a:endParaRPr sz="3200"/>
          </a:p>
          <a:p>
            <a:pPr indent="0" lvl="0" marL="0" rtl="0" algn="l">
              <a:spcBef>
                <a:spcPts val="0"/>
              </a:spcBef>
              <a:spcAft>
                <a:spcPts val="0"/>
              </a:spcAft>
              <a:buNone/>
            </a:pPr>
            <a:r>
              <a:rPr b="1" lang="en" sz="2000"/>
              <a:t>Course Project</a:t>
            </a:r>
            <a:endParaRPr b="1" sz="20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3200400" rtl="0" algn="r">
              <a:spcBef>
                <a:spcPts val="0"/>
              </a:spcBef>
              <a:spcAft>
                <a:spcPts val="0"/>
              </a:spcAft>
              <a:buNone/>
            </a:pPr>
            <a:r>
              <a:rPr lang="en" sz="1900"/>
              <a:t>Jay Sawant</a:t>
            </a:r>
            <a:endParaRPr sz="1900"/>
          </a:p>
          <a:p>
            <a:pPr indent="0" lvl="0" marL="0" rtl="0" algn="r">
              <a:spcBef>
                <a:spcPts val="0"/>
              </a:spcBef>
              <a:spcAft>
                <a:spcPts val="0"/>
              </a:spcAft>
              <a:buNone/>
            </a:pPr>
            <a:r>
              <a:rPr lang="en" sz="1900"/>
              <a:t>Priyanka Bagade</a:t>
            </a:r>
            <a:endParaRPr sz="1900"/>
          </a:p>
          <a:p>
            <a:pPr indent="0" lvl="0" marL="3200400" rtl="0" algn="r">
              <a:spcBef>
                <a:spcPts val="0"/>
              </a:spcBef>
              <a:spcAft>
                <a:spcPts val="0"/>
              </a:spcAft>
              <a:buNone/>
            </a:pPr>
            <a:r>
              <a:rPr lang="en" sz="1900"/>
              <a:t>Harshit Shrivastava</a:t>
            </a:r>
            <a:endParaRPr sz="1900"/>
          </a:p>
          <a:p>
            <a:pPr indent="0" lvl="0" marL="0" rtl="0" algn="r">
              <a:spcBef>
                <a:spcPts val="0"/>
              </a:spcBef>
              <a:spcAft>
                <a:spcPts val="0"/>
              </a:spcAft>
              <a:buNone/>
            </a:pPr>
            <a:r>
              <a:rPr lang="en" sz="1900"/>
              <a:t>Kaustubh Bhargao</a:t>
            </a:r>
            <a:endParaRPr sz="1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of Predictor </a:t>
            </a:r>
            <a:endParaRPr/>
          </a:p>
        </p:txBody>
      </p:sp>
      <p:sp>
        <p:nvSpPr>
          <p:cNvPr id="190" name="Google Shape;190;p22"/>
          <p:cNvSpPr txBox="1"/>
          <p:nvPr>
            <p:ph idx="1" type="body"/>
          </p:nvPr>
        </p:nvSpPr>
        <p:spPr>
          <a:xfrm>
            <a:off x="1297500" y="1307850"/>
            <a:ext cx="7038900" cy="3171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We used the 800 images from the DIVerse2K dataset for training purpose</a:t>
            </a:r>
            <a:endParaRPr/>
          </a:p>
          <a:p>
            <a:pPr indent="-311150" lvl="0" marL="457200" rtl="0" algn="l">
              <a:spcBef>
                <a:spcPts val="0"/>
              </a:spcBef>
              <a:spcAft>
                <a:spcPts val="0"/>
              </a:spcAft>
              <a:buSzPts val="1300"/>
              <a:buAutoNum type="arabicPeriod"/>
            </a:pPr>
            <a:r>
              <a:rPr lang="en"/>
              <a:t>Each 2K image was read and a random patch of 256x256 was selected from the image, it was blurred selecting a random gaussian kernel of standard deviation between 0.2 and 4 and downsampled by a factor of 4 using Cubic interpolation along with addition of some gaussian noise to obtain the Low resolution image (same as sftmd)</a:t>
            </a:r>
            <a:endParaRPr/>
          </a:p>
          <a:p>
            <a:pPr indent="-311150" lvl="0" marL="457200" rtl="0" algn="l">
              <a:spcBef>
                <a:spcPts val="0"/>
              </a:spcBef>
              <a:spcAft>
                <a:spcPts val="0"/>
              </a:spcAft>
              <a:buSzPts val="1300"/>
              <a:buAutoNum type="arabicPeriod"/>
            </a:pPr>
            <a:r>
              <a:rPr lang="en"/>
              <a:t> This Low resolution image was passed through the model  to predict the kernel used. </a:t>
            </a:r>
            <a:endParaRPr/>
          </a:p>
          <a:p>
            <a:pPr indent="-311150" lvl="0" marL="457200" rtl="0" algn="l">
              <a:spcBef>
                <a:spcPts val="0"/>
              </a:spcBef>
              <a:spcAft>
                <a:spcPts val="0"/>
              </a:spcAft>
              <a:buSzPts val="1300"/>
              <a:buAutoNum type="arabicPeriod"/>
            </a:pPr>
            <a:r>
              <a:rPr lang="en"/>
              <a:t>The  loss function used was MSE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of Corrector </a:t>
            </a:r>
            <a:endParaRPr/>
          </a:p>
        </p:txBody>
      </p:sp>
      <p:sp>
        <p:nvSpPr>
          <p:cNvPr id="196" name="Google Shape;196;p23"/>
          <p:cNvSpPr txBox="1"/>
          <p:nvPr>
            <p:ph idx="1" type="body"/>
          </p:nvPr>
        </p:nvSpPr>
        <p:spPr>
          <a:xfrm>
            <a:off x="1297500" y="1307850"/>
            <a:ext cx="7038900" cy="3171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We used the 800 images from the DIVerse2K dataset for training purpose</a:t>
            </a:r>
            <a:endParaRPr/>
          </a:p>
          <a:p>
            <a:pPr indent="-311150" lvl="0" marL="457200" rtl="0" algn="l">
              <a:spcBef>
                <a:spcPts val="0"/>
              </a:spcBef>
              <a:spcAft>
                <a:spcPts val="0"/>
              </a:spcAft>
              <a:buSzPts val="1300"/>
              <a:buAutoNum type="arabicPeriod"/>
            </a:pPr>
            <a:r>
              <a:rPr lang="en"/>
              <a:t> The kernel predicted by the predictor was passed through the the corrector as an input along with the high resolution image obtained using sftmd (and the predicted kernel). </a:t>
            </a:r>
            <a:endParaRPr/>
          </a:p>
          <a:p>
            <a:pPr indent="-311150" lvl="0" marL="457200" rtl="0" algn="l">
              <a:spcBef>
                <a:spcPts val="0"/>
              </a:spcBef>
              <a:spcAft>
                <a:spcPts val="0"/>
              </a:spcAft>
              <a:buSzPts val="1300"/>
              <a:buAutoNum type="arabicPeriod"/>
            </a:pPr>
            <a:r>
              <a:rPr lang="en"/>
              <a:t>The step of passing the HR image obtained from sftmd and the predicted kernel through the corrector was carried out iteratively (Iterative Kernel Correction step) 7 times </a:t>
            </a:r>
            <a:endParaRPr/>
          </a:p>
          <a:p>
            <a:pPr indent="-311150" lvl="0" marL="457200" rtl="0" algn="l">
              <a:spcBef>
                <a:spcPts val="0"/>
              </a:spcBef>
              <a:spcAft>
                <a:spcPts val="0"/>
              </a:spcAft>
              <a:buSzPts val="1300"/>
              <a:buAutoNum type="arabicPeriod"/>
            </a:pPr>
            <a:r>
              <a:rPr lang="en"/>
              <a:t>The loss function used was Mean Squared loss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of Iterative Kernel Correction</a:t>
            </a:r>
            <a:endParaRPr/>
          </a:p>
        </p:txBody>
      </p:sp>
      <p:pic>
        <p:nvPicPr>
          <p:cNvPr id="202" name="Google Shape;202;p24"/>
          <p:cNvPicPr preferRelativeResize="0"/>
          <p:nvPr/>
        </p:nvPicPr>
        <p:blipFill>
          <a:blip r:embed="rId3">
            <a:alphaModFix/>
          </a:blip>
          <a:stretch>
            <a:fillRect/>
          </a:stretch>
        </p:blipFill>
        <p:spPr>
          <a:xfrm>
            <a:off x="1981200" y="976475"/>
            <a:ext cx="5181600" cy="3695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output from SFTMD </a:t>
            </a:r>
            <a:endParaRPr/>
          </a:p>
          <a:p>
            <a:pPr indent="0" lvl="0" marL="0" rtl="0" algn="l">
              <a:spcBef>
                <a:spcPts val="0"/>
              </a:spcBef>
              <a:spcAft>
                <a:spcPts val="0"/>
              </a:spcAft>
              <a:buNone/>
            </a:pPr>
            <a:r>
              <a:t/>
            </a:r>
            <a:endParaRPr sz="2000"/>
          </a:p>
        </p:txBody>
      </p:sp>
      <p:grpSp>
        <p:nvGrpSpPr>
          <p:cNvPr id="208" name="Google Shape;208;p25"/>
          <p:cNvGrpSpPr/>
          <p:nvPr/>
        </p:nvGrpSpPr>
        <p:grpSpPr>
          <a:xfrm>
            <a:off x="431925" y="1304875"/>
            <a:ext cx="2628925" cy="3416400"/>
            <a:chOff x="431925" y="1304875"/>
            <a:chExt cx="2628925" cy="3416400"/>
          </a:xfrm>
        </p:grpSpPr>
        <p:sp>
          <p:nvSpPr>
            <p:cNvPr id="209" name="Google Shape;209;p25"/>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25"/>
          <p:cNvGrpSpPr/>
          <p:nvPr/>
        </p:nvGrpSpPr>
        <p:grpSpPr>
          <a:xfrm>
            <a:off x="3320450" y="1304875"/>
            <a:ext cx="2632500" cy="3416400"/>
            <a:chOff x="3320450" y="1304875"/>
            <a:chExt cx="2632500" cy="3416400"/>
          </a:xfrm>
        </p:grpSpPr>
        <p:sp>
          <p:nvSpPr>
            <p:cNvPr id="212" name="Google Shape;212;p25"/>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5"/>
          <p:cNvSpPr txBox="1"/>
          <p:nvPr>
            <p:ph idx="4294967295" type="body"/>
          </p:nvPr>
        </p:nvSpPr>
        <p:spPr>
          <a:xfrm>
            <a:off x="425288" y="15185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 Resolution Image</a:t>
            </a:r>
            <a:endParaRPr>
              <a:solidFill>
                <a:schemeClr val="lt1"/>
              </a:solidFill>
            </a:endParaRPr>
          </a:p>
        </p:txBody>
      </p:sp>
      <p:sp>
        <p:nvSpPr>
          <p:cNvPr id="215" name="Google Shape;215;p25"/>
          <p:cNvSpPr txBox="1"/>
          <p:nvPr>
            <p:ph idx="4294967295" type="body"/>
          </p:nvPr>
        </p:nvSpPr>
        <p:spPr>
          <a:xfrm>
            <a:off x="3252350" y="15185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Predicted </a:t>
            </a:r>
            <a:r>
              <a:rPr lang="en"/>
              <a:t>Image</a:t>
            </a:r>
            <a:endParaRPr>
              <a:solidFill>
                <a:schemeClr val="lt1"/>
              </a:solidFill>
            </a:endParaRPr>
          </a:p>
        </p:txBody>
      </p:sp>
      <p:sp>
        <p:nvSpPr>
          <p:cNvPr id="216" name="Google Shape;216;p25"/>
          <p:cNvSpPr txBox="1"/>
          <p:nvPr>
            <p:ph idx="4294967295" type="body"/>
          </p:nvPr>
        </p:nvSpPr>
        <p:spPr>
          <a:xfrm>
            <a:off x="6044900" y="15185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Actual</a:t>
            </a:r>
            <a:r>
              <a:rPr lang="en"/>
              <a:t> Image</a:t>
            </a:r>
            <a:endParaRPr>
              <a:solidFill>
                <a:schemeClr val="lt1"/>
              </a:solidFill>
            </a:endParaRPr>
          </a:p>
        </p:txBody>
      </p:sp>
      <p:pic>
        <p:nvPicPr>
          <p:cNvPr id="217" name="Google Shape;217;p25"/>
          <p:cNvPicPr preferRelativeResize="0"/>
          <p:nvPr/>
        </p:nvPicPr>
        <p:blipFill>
          <a:blip r:embed="rId3">
            <a:alphaModFix/>
          </a:blip>
          <a:stretch>
            <a:fillRect/>
          </a:stretch>
        </p:blipFill>
        <p:spPr>
          <a:xfrm>
            <a:off x="141050" y="2099356"/>
            <a:ext cx="8861899" cy="26954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output from SFTMD </a:t>
            </a:r>
            <a:endParaRPr/>
          </a:p>
          <a:p>
            <a:pPr indent="0" lvl="0" marL="0" rtl="0" algn="l">
              <a:spcBef>
                <a:spcPts val="0"/>
              </a:spcBef>
              <a:spcAft>
                <a:spcPts val="0"/>
              </a:spcAft>
              <a:buNone/>
            </a:pPr>
            <a:r>
              <a:t/>
            </a:r>
            <a:endParaRPr sz="2000"/>
          </a:p>
        </p:txBody>
      </p:sp>
      <p:grpSp>
        <p:nvGrpSpPr>
          <p:cNvPr id="223" name="Google Shape;223;p26"/>
          <p:cNvGrpSpPr/>
          <p:nvPr/>
        </p:nvGrpSpPr>
        <p:grpSpPr>
          <a:xfrm>
            <a:off x="431925" y="1304875"/>
            <a:ext cx="2628925" cy="3416400"/>
            <a:chOff x="431925" y="1304875"/>
            <a:chExt cx="2628925" cy="3416400"/>
          </a:xfrm>
        </p:grpSpPr>
        <p:sp>
          <p:nvSpPr>
            <p:cNvPr id="224" name="Google Shape;224;p26"/>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26"/>
          <p:cNvGrpSpPr/>
          <p:nvPr/>
        </p:nvGrpSpPr>
        <p:grpSpPr>
          <a:xfrm>
            <a:off x="3320450" y="1304875"/>
            <a:ext cx="2632500" cy="3416400"/>
            <a:chOff x="3320450" y="1304875"/>
            <a:chExt cx="2632500" cy="3416400"/>
          </a:xfrm>
        </p:grpSpPr>
        <p:sp>
          <p:nvSpPr>
            <p:cNvPr id="227" name="Google Shape;227;p26"/>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6"/>
          <p:cNvSpPr txBox="1"/>
          <p:nvPr>
            <p:ph idx="4294967295" type="body"/>
          </p:nvPr>
        </p:nvSpPr>
        <p:spPr>
          <a:xfrm>
            <a:off x="425288" y="15185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 Resolution Image</a:t>
            </a:r>
            <a:endParaRPr>
              <a:solidFill>
                <a:schemeClr val="lt1"/>
              </a:solidFill>
            </a:endParaRPr>
          </a:p>
        </p:txBody>
      </p:sp>
      <p:sp>
        <p:nvSpPr>
          <p:cNvPr id="230" name="Google Shape;230;p26"/>
          <p:cNvSpPr txBox="1"/>
          <p:nvPr>
            <p:ph idx="4294967295" type="body"/>
          </p:nvPr>
        </p:nvSpPr>
        <p:spPr>
          <a:xfrm>
            <a:off x="3252350" y="15185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Predicted Image</a:t>
            </a:r>
            <a:endParaRPr>
              <a:solidFill>
                <a:schemeClr val="lt1"/>
              </a:solidFill>
            </a:endParaRPr>
          </a:p>
        </p:txBody>
      </p:sp>
      <p:sp>
        <p:nvSpPr>
          <p:cNvPr id="231" name="Google Shape;231;p26"/>
          <p:cNvSpPr txBox="1"/>
          <p:nvPr>
            <p:ph idx="4294967295" type="body"/>
          </p:nvPr>
        </p:nvSpPr>
        <p:spPr>
          <a:xfrm>
            <a:off x="6044900" y="15185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Actual Image</a:t>
            </a:r>
            <a:endParaRPr>
              <a:solidFill>
                <a:schemeClr val="lt1"/>
              </a:solidFill>
            </a:endParaRPr>
          </a:p>
        </p:txBody>
      </p:sp>
      <p:pic>
        <p:nvPicPr>
          <p:cNvPr id="232" name="Google Shape;232;p26"/>
          <p:cNvPicPr preferRelativeResize="0"/>
          <p:nvPr/>
        </p:nvPicPr>
        <p:blipFill>
          <a:blip r:embed="rId3">
            <a:alphaModFix/>
          </a:blip>
          <a:stretch>
            <a:fillRect/>
          </a:stretch>
        </p:blipFill>
        <p:spPr>
          <a:xfrm>
            <a:off x="45875" y="2190700"/>
            <a:ext cx="8907448" cy="27093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output from Predictor </a:t>
            </a:r>
            <a:endParaRPr/>
          </a:p>
        </p:txBody>
      </p:sp>
      <p:pic>
        <p:nvPicPr>
          <p:cNvPr id="238" name="Google Shape;238;p27"/>
          <p:cNvPicPr preferRelativeResize="0"/>
          <p:nvPr/>
        </p:nvPicPr>
        <p:blipFill>
          <a:blip r:embed="rId3">
            <a:alphaModFix/>
          </a:blip>
          <a:stretch>
            <a:fillRect/>
          </a:stretch>
        </p:blipFill>
        <p:spPr>
          <a:xfrm>
            <a:off x="565625" y="1460250"/>
            <a:ext cx="3533775" cy="1743075"/>
          </a:xfrm>
          <a:prstGeom prst="rect">
            <a:avLst/>
          </a:prstGeom>
          <a:noFill/>
          <a:ln>
            <a:noFill/>
          </a:ln>
        </p:spPr>
      </p:pic>
      <p:pic>
        <p:nvPicPr>
          <p:cNvPr id="239" name="Google Shape;239;p27"/>
          <p:cNvPicPr preferRelativeResize="0"/>
          <p:nvPr/>
        </p:nvPicPr>
        <p:blipFill>
          <a:blip r:embed="rId4">
            <a:alphaModFix/>
          </a:blip>
          <a:stretch>
            <a:fillRect/>
          </a:stretch>
        </p:blipFill>
        <p:spPr>
          <a:xfrm>
            <a:off x="4802625" y="1460250"/>
            <a:ext cx="3533775" cy="1743075"/>
          </a:xfrm>
          <a:prstGeom prst="rect">
            <a:avLst/>
          </a:prstGeom>
          <a:noFill/>
          <a:ln>
            <a:noFill/>
          </a:ln>
        </p:spPr>
      </p:pic>
      <p:sp>
        <p:nvSpPr>
          <p:cNvPr id="240" name="Google Shape;240;p27"/>
          <p:cNvSpPr txBox="1"/>
          <p:nvPr>
            <p:ph idx="4294967295" type="body"/>
          </p:nvPr>
        </p:nvSpPr>
        <p:spPr>
          <a:xfrm>
            <a:off x="805895" y="3552050"/>
            <a:ext cx="15756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Predicted Kernel </a:t>
            </a:r>
            <a:endParaRPr>
              <a:solidFill>
                <a:schemeClr val="lt1"/>
              </a:solidFill>
            </a:endParaRPr>
          </a:p>
        </p:txBody>
      </p:sp>
      <p:sp>
        <p:nvSpPr>
          <p:cNvPr id="241" name="Google Shape;241;p27"/>
          <p:cNvSpPr txBox="1"/>
          <p:nvPr>
            <p:ph idx="4294967295" type="body"/>
          </p:nvPr>
        </p:nvSpPr>
        <p:spPr>
          <a:xfrm>
            <a:off x="2523795" y="3552050"/>
            <a:ext cx="15756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Actual </a:t>
            </a:r>
            <a:r>
              <a:rPr lang="en"/>
              <a:t>Kernel </a:t>
            </a:r>
            <a:endParaRPr>
              <a:solidFill>
                <a:schemeClr val="lt1"/>
              </a:solidFill>
            </a:endParaRPr>
          </a:p>
        </p:txBody>
      </p:sp>
      <p:sp>
        <p:nvSpPr>
          <p:cNvPr id="242" name="Google Shape;242;p27"/>
          <p:cNvSpPr txBox="1"/>
          <p:nvPr>
            <p:ph idx="4294967295" type="body"/>
          </p:nvPr>
        </p:nvSpPr>
        <p:spPr>
          <a:xfrm>
            <a:off x="5101370" y="3552050"/>
            <a:ext cx="15756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Predicted Kernel </a:t>
            </a:r>
            <a:endParaRPr>
              <a:solidFill>
                <a:schemeClr val="lt1"/>
              </a:solidFill>
            </a:endParaRPr>
          </a:p>
        </p:txBody>
      </p:sp>
      <p:sp>
        <p:nvSpPr>
          <p:cNvPr id="243" name="Google Shape;243;p27"/>
          <p:cNvSpPr txBox="1"/>
          <p:nvPr>
            <p:ph idx="4294967295" type="body"/>
          </p:nvPr>
        </p:nvSpPr>
        <p:spPr>
          <a:xfrm>
            <a:off x="6819270" y="3552050"/>
            <a:ext cx="15756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Actual Kernel </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Ground Truth Images</a:t>
            </a:r>
            <a:r>
              <a:rPr lang="en"/>
              <a:t> </a:t>
            </a:r>
            <a:endParaRPr/>
          </a:p>
        </p:txBody>
      </p:sp>
      <p:sp>
        <p:nvSpPr>
          <p:cNvPr id="249" name="Google Shape;249;p28"/>
          <p:cNvSpPr txBox="1"/>
          <p:nvPr>
            <p:ph idx="4294967295" type="body"/>
          </p:nvPr>
        </p:nvSpPr>
        <p:spPr>
          <a:xfrm>
            <a:off x="2883020" y="3649925"/>
            <a:ext cx="15756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LR Image</a:t>
            </a:r>
            <a:endParaRPr>
              <a:solidFill>
                <a:schemeClr val="lt1"/>
              </a:solidFill>
            </a:endParaRPr>
          </a:p>
        </p:txBody>
      </p:sp>
      <p:sp>
        <p:nvSpPr>
          <p:cNvPr id="250" name="Google Shape;250;p28"/>
          <p:cNvSpPr txBox="1"/>
          <p:nvPr>
            <p:ph idx="4294967295" type="body"/>
          </p:nvPr>
        </p:nvSpPr>
        <p:spPr>
          <a:xfrm>
            <a:off x="4979320" y="3649925"/>
            <a:ext cx="15756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HR Image</a:t>
            </a:r>
            <a:r>
              <a:rPr lang="en"/>
              <a:t> </a:t>
            </a:r>
            <a:endParaRPr>
              <a:solidFill>
                <a:schemeClr val="lt1"/>
              </a:solidFill>
            </a:endParaRPr>
          </a:p>
        </p:txBody>
      </p:sp>
      <p:pic>
        <p:nvPicPr>
          <p:cNvPr id="251" name="Google Shape;251;p28"/>
          <p:cNvPicPr preferRelativeResize="0"/>
          <p:nvPr/>
        </p:nvPicPr>
        <p:blipFill>
          <a:blip r:embed="rId3">
            <a:alphaModFix/>
          </a:blip>
          <a:stretch>
            <a:fillRect/>
          </a:stretch>
        </p:blipFill>
        <p:spPr>
          <a:xfrm>
            <a:off x="2589063" y="1460250"/>
            <a:ext cx="3965875" cy="1939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output from Corrector </a:t>
            </a:r>
            <a:endParaRPr/>
          </a:p>
        </p:txBody>
      </p:sp>
      <p:sp>
        <p:nvSpPr>
          <p:cNvPr id="257" name="Google Shape;257;p29"/>
          <p:cNvSpPr txBox="1"/>
          <p:nvPr>
            <p:ph idx="4294967295" type="body"/>
          </p:nvPr>
        </p:nvSpPr>
        <p:spPr>
          <a:xfrm>
            <a:off x="1967698" y="4356750"/>
            <a:ext cx="52086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Images obtained after successive iterative kernel correction </a:t>
            </a:r>
            <a:endParaRPr>
              <a:solidFill>
                <a:schemeClr val="lt1"/>
              </a:solidFill>
            </a:endParaRPr>
          </a:p>
        </p:txBody>
      </p:sp>
      <p:pic>
        <p:nvPicPr>
          <p:cNvPr id="258" name="Google Shape;258;p29"/>
          <p:cNvPicPr preferRelativeResize="0"/>
          <p:nvPr/>
        </p:nvPicPr>
        <p:blipFill>
          <a:blip r:embed="rId3">
            <a:alphaModFix/>
          </a:blip>
          <a:stretch>
            <a:fillRect/>
          </a:stretch>
        </p:blipFill>
        <p:spPr>
          <a:xfrm>
            <a:off x="152400" y="1460250"/>
            <a:ext cx="8421287" cy="2037275"/>
          </a:xfrm>
          <a:prstGeom prst="rect">
            <a:avLst/>
          </a:prstGeom>
          <a:noFill/>
          <a:ln>
            <a:noFill/>
          </a:ln>
        </p:spPr>
      </p:pic>
      <p:sp>
        <p:nvSpPr>
          <p:cNvPr id="259" name="Google Shape;259;p29"/>
          <p:cNvSpPr txBox="1"/>
          <p:nvPr>
            <p:ph idx="4294967295" type="body"/>
          </p:nvPr>
        </p:nvSpPr>
        <p:spPr>
          <a:xfrm>
            <a:off x="489674" y="3497525"/>
            <a:ext cx="15438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Iteration = 1</a:t>
            </a:r>
            <a:endParaRPr>
              <a:solidFill>
                <a:schemeClr val="lt1"/>
              </a:solidFill>
            </a:endParaRPr>
          </a:p>
        </p:txBody>
      </p:sp>
      <p:sp>
        <p:nvSpPr>
          <p:cNvPr id="260" name="Google Shape;260;p29"/>
          <p:cNvSpPr txBox="1"/>
          <p:nvPr>
            <p:ph idx="4294967295" type="body"/>
          </p:nvPr>
        </p:nvSpPr>
        <p:spPr>
          <a:xfrm>
            <a:off x="2599424" y="3497525"/>
            <a:ext cx="15438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Iteration = 2</a:t>
            </a:r>
            <a:endParaRPr>
              <a:solidFill>
                <a:schemeClr val="lt1"/>
              </a:solidFill>
            </a:endParaRPr>
          </a:p>
        </p:txBody>
      </p:sp>
      <p:sp>
        <p:nvSpPr>
          <p:cNvPr id="261" name="Google Shape;261;p29"/>
          <p:cNvSpPr txBox="1"/>
          <p:nvPr>
            <p:ph idx="4294967295" type="body"/>
          </p:nvPr>
        </p:nvSpPr>
        <p:spPr>
          <a:xfrm>
            <a:off x="4709174" y="3497525"/>
            <a:ext cx="15438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Iteration = 3</a:t>
            </a:r>
            <a:endParaRPr>
              <a:solidFill>
                <a:schemeClr val="lt1"/>
              </a:solidFill>
            </a:endParaRPr>
          </a:p>
        </p:txBody>
      </p:sp>
      <p:sp>
        <p:nvSpPr>
          <p:cNvPr id="262" name="Google Shape;262;p29"/>
          <p:cNvSpPr txBox="1"/>
          <p:nvPr>
            <p:ph idx="4294967295" type="body"/>
          </p:nvPr>
        </p:nvSpPr>
        <p:spPr>
          <a:xfrm>
            <a:off x="6818924" y="3497525"/>
            <a:ext cx="15438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Iteration = 4</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output from Corrector </a:t>
            </a:r>
            <a:endParaRPr/>
          </a:p>
        </p:txBody>
      </p:sp>
      <p:sp>
        <p:nvSpPr>
          <p:cNvPr id="268" name="Google Shape;268;p30"/>
          <p:cNvSpPr txBox="1"/>
          <p:nvPr>
            <p:ph idx="4294967295" type="body"/>
          </p:nvPr>
        </p:nvSpPr>
        <p:spPr>
          <a:xfrm>
            <a:off x="1967698" y="4291500"/>
            <a:ext cx="52086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Images obtained after successive iterative kernel correction </a:t>
            </a:r>
            <a:endParaRPr>
              <a:solidFill>
                <a:schemeClr val="lt1"/>
              </a:solidFill>
            </a:endParaRPr>
          </a:p>
        </p:txBody>
      </p:sp>
      <p:pic>
        <p:nvPicPr>
          <p:cNvPr id="269" name="Google Shape;269;p30"/>
          <p:cNvPicPr preferRelativeResize="0"/>
          <p:nvPr/>
        </p:nvPicPr>
        <p:blipFill>
          <a:blip r:embed="rId3">
            <a:alphaModFix/>
          </a:blip>
          <a:stretch>
            <a:fillRect/>
          </a:stretch>
        </p:blipFill>
        <p:spPr>
          <a:xfrm>
            <a:off x="1152825" y="1460250"/>
            <a:ext cx="6311394" cy="2037275"/>
          </a:xfrm>
          <a:prstGeom prst="rect">
            <a:avLst/>
          </a:prstGeom>
          <a:noFill/>
          <a:ln>
            <a:noFill/>
          </a:ln>
        </p:spPr>
      </p:pic>
      <p:sp>
        <p:nvSpPr>
          <p:cNvPr id="270" name="Google Shape;270;p30"/>
          <p:cNvSpPr txBox="1"/>
          <p:nvPr>
            <p:ph idx="4294967295" type="body"/>
          </p:nvPr>
        </p:nvSpPr>
        <p:spPr>
          <a:xfrm>
            <a:off x="1566224" y="3497525"/>
            <a:ext cx="15438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Iteration = 5</a:t>
            </a:r>
            <a:endParaRPr>
              <a:solidFill>
                <a:schemeClr val="lt1"/>
              </a:solidFill>
            </a:endParaRPr>
          </a:p>
        </p:txBody>
      </p:sp>
      <p:sp>
        <p:nvSpPr>
          <p:cNvPr id="271" name="Google Shape;271;p30"/>
          <p:cNvSpPr txBox="1"/>
          <p:nvPr>
            <p:ph idx="4294967295" type="body"/>
          </p:nvPr>
        </p:nvSpPr>
        <p:spPr>
          <a:xfrm>
            <a:off x="3632474" y="3497525"/>
            <a:ext cx="15438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Iteration = 6</a:t>
            </a:r>
            <a:endParaRPr>
              <a:solidFill>
                <a:schemeClr val="lt1"/>
              </a:solidFill>
            </a:endParaRPr>
          </a:p>
        </p:txBody>
      </p:sp>
      <p:sp>
        <p:nvSpPr>
          <p:cNvPr id="272" name="Google Shape;272;p30"/>
          <p:cNvSpPr txBox="1"/>
          <p:nvPr>
            <p:ph idx="4294967295" type="body"/>
          </p:nvPr>
        </p:nvSpPr>
        <p:spPr>
          <a:xfrm>
            <a:off x="5785724" y="3497525"/>
            <a:ext cx="15438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Iteration = 7</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1115325" y="2330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on Real images</a:t>
            </a:r>
            <a:endParaRPr/>
          </a:p>
        </p:txBody>
      </p:sp>
      <p:pic>
        <p:nvPicPr>
          <p:cNvPr id="278" name="Google Shape;278;p31"/>
          <p:cNvPicPr preferRelativeResize="0"/>
          <p:nvPr/>
        </p:nvPicPr>
        <p:blipFill rotWithShape="1">
          <a:blip r:embed="rId3">
            <a:alphaModFix/>
          </a:blip>
          <a:srcRect b="9475" l="9603" r="3174" t="5692"/>
          <a:stretch/>
        </p:blipFill>
        <p:spPr>
          <a:xfrm>
            <a:off x="1243025" y="900100"/>
            <a:ext cx="1646874" cy="1595174"/>
          </a:xfrm>
          <a:prstGeom prst="rect">
            <a:avLst/>
          </a:prstGeom>
          <a:noFill/>
          <a:ln>
            <a:noFill/>
          </a:ln>
        </p:spPr>
      </p:pic>
      <p:pic>
        <p:nvPicPr>
          <p:cNvPr id="279" name="Google Shape;279;p31"/>
          <p:cNvPicPr preferRelativeResize="0"/>
          <p:nvPr/>
        </p:nvPicPr>
        <p:blipFill rotWithShape="1">
          <a:blip r:embed="rId4">
            <a:alphaModFix/>
          </a:blip>
          <a:srcRect b="8849" l="10217" r="7908" t="5151"/>
          <a:stretch/>
        </p:blipFill>
        <p:spPr>
          <a:xfrm>
            <a:off x="396475" y="2919775"/>
            <a:ext cx="1778800" cy="1809800"/>
          </a:xfrm>
          <a:prstGeom prst="rect">
            <a:avLst/>
          </a:prstGeom>
          <a:noFill/>
          <a:ln>
            <a:noFill/>
          </a:ln>
        </p:spPr>
      </p:pic>
      <p:pic>
        <p:nvPicPr>
          <p:cNvPr id="280" name="Google Shape;280;p31"/>
          <p:cNvPicPr preferRelativeResize="0"/>
          <p:nvPr/>
        </p:nvPicPr>
        <p:blipFill rotWithShape="1">
          <a:blip r:embed="rId5">
            <a:alphaModFix/>
          </a:blip>
          <a:srcRect b="8864" l="10763" r="4748" t="5401"/>
          <a:stretch/>
        </p:blipFill>
        <p:spPr>
          <a:xfrm>
            <a:off x="2625325" y="2902350"/>
            <a:ext cx="1843100" cy="1844675"/>
          </a:xfrm>
          <a:prstGeom prst="rect">
            <a:avLst/>
          </a:prstGeom>
          <a:noFill/>
          <a:ln>
            <a:noFill/>
          </a:ln>
        </p:spPr>
      </p:pic>
      <p:pic>
        <p:nvPicPr>
          <p:cNvPr id="281" name="Google Shape;281;p31"/>
          <p:cNvPicPr preferRelativeResize="0"/>
          <p:nvPr/>
        </p:nvPicPr>
        <p:blipFill rotWithShape="1">
          <a:blip r:embed="rId6">
            <a:alphaModFix/>
          </a:blip>
          <a:srcRect b="9762" l="9238" r="5929" t="5784"/>
          <a:stretch/>
        </p:blipFill>
        <p:spPr>
          <a:xfrm>
            <a:off x="4682725" y="2937225"/>
            <a:ext cx="1843100" cy="1809800"/>
          </a:xfrm>
          <a:prstGeom prst="rect">
            <a:avLst/>
          </a:prstGeom>
          <a:noFill/>
          <a:ln>
            <a:noFill/>
          </a:ln>
        </p:spPr>
      </p:pic>
      <p:pic>
        <p:nvPicPr>
          <p:cNvPr id="282" name="Google Shape;282;p31"/>
          <p:cNvPicPr preferRelativeResize="0"/>
          <p:nvPr/>
        </p:nvPicPr>
        <p:blipFill rotWithShape="1">
          <a:blip r:embed="rId7">
            <a:alphaModFix/>
          </a:blip>
          <a:srcRect b="9365" l="9798" r="5369" t="3594"/>
          <a:stretch/>
        </p:blipFill>
        <p:spPr>
          <a:xfrm>
            <a:off x="6804400" y="2968812"/>
            <a:ext cx="1778800" cy="1746650"/>
          </a:xfrm>
          <a:prstGeom prst="rect">
            <a:avLst/>
          </a:prstGeom>
          <a:noFill/>
          <a:ln>
            <a:noFill/>
          </a:ln>
        </p:spPr>
      </p:pic>
      <p:sp>
        <p:nvSpPr>
          <p:cNvPr id="283" name="Google Shape;283;p31"/>
          <p:cNvSpPr txBox="1"/>
          <p:nvPr/>
        </p:nvSpPr>
        <p:spPr>
          <a:xfrm>
            <a:off x="862625" y="4729563"/>
            <a:ext cx="9108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Lato"/>
                <a:ea typeface="Lato"/>
                <a:cs typeface="Lato"/>
                <a:sym typeface="Lato"/>
              </a:rPr>
              <a:t>Iteration 1</a:t>
            </a:r>
            <a:endParaRPr sz="1000">
              <a:solidFill>
                <a:srgbClr val="FFFFFF"/>
              </a:solidFill>
              <a:latin typeface="Lato"/>
              <a:ea typeface="Lato"/>
              <a:cs typeface="Lato"/>
              <a:sym typeface="Lato"/>
            </a:endParaRPr>
          </a:p>
        </p:txBody>
      </p:sp>
      <p:sp>
        <p:nvSpPr>
          <p:cNvPr id="284" name="Google Shape;284;p31"/>
          <p:cNvSpPr txBox="1"/>
          <p:nvPr/>
        </p:nvSpPr>
        <p:spPr>
          <a:xfrm>
            <a:off x="3163500" y="4729563"/>
            <a:ext cx="9108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Lato"/>
                <a:ea typeface="Lato"/>
                <a:cs typeface="Lato"/>
                <a:sym typeface="Lato"/>
              </a:rPr>
              <a:t>Iteration 2</a:t>
            </a:r>
            <a:endParaRPr sz="1000">
              <a:solidFill>
                <a:srgbClr val="FFFFFF"/>
              </a:solidFill>
              <a:latin typeface="Lato"/>
              <a:ea typeface="Lato"/>
              <a:cs typeface="Lato"/>
              <a:sym typeface="Lato"/>
            </a:endParaRPr>
          </a:p>
        </p:txBody>
      </p:sp>
      <p:sp>
        <p:nvSpPr>
          <p:cNvPr id="285" name="Google Shape;285;p31"/>
          <p:cNvSpPr txBox="1"/>
          <p:nvPr/>
        </p:nvSpPr>
        <p:spPr>
          <a:xfrm>
            <a:off x="5320325" y="4729563"/>
            <a:ext cx="9108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Lato"/>
                <a:ea typeface="Lato"/>
                <a:cs typeface="Lato"/>
                <a:sym typeface="Lato"/>
              </a:rPr>
              <a:t>Iteration 3</a:t>
            </a:r>
            <a:endParaRPr sz="1000">
              <a:solidFill>
                <a:srgbClr val="FFFFFF"/>
              </a:solidFill>
              <a:latin typeface="Lato"/>
              <a:ea typeface="Lato"/>
              <a:cs typeface="Lato"/>
              <a:sym typeface="Lato"/>
            </a:endParaRPr>
          </a:p>
        </p:txBody>
      </p:sp>
      <p:sp>
        <p:nvSpPr>
          <p:cNvPr id="286" name="Google Shape;286;p31"/>
          <p:cNvSpPr txBox="1"/>
          <p:nvPr/>
        </p:nvSpPr>
        <p:spPr>
          <a:xfrm>
            <a:off x="7347350" y="4729563"/>
            <a:ext cx="9108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Lato"/>
                <a:ea typeface="Lato"/>
                <a:cs typeface="Lato"/>
                <a:sym typeface="Lato"/>
              </a:rPr>
              <a:t>Iteration 4</a:t>
            </a:r>
            <a:endParaRPr sz="1000">
              <a:solidFill>
                <a:srgbClr val="FFFFFF"/>
              </a:solidFill>
              <a:latin typeface="Lato"/>
              <a:ea typeface="Lato"/>
              <a:cs typeface="Lato"/>
              <a:sym typeface="Lato"/>
            </a:endParaRPr>
          </a:p>
        </p:txBody>
      </p:sp>
      <p:sp>
        <p:nvSpPr>
          <p:cNvPr id="287" name="Google Shape;287;p31"/>
          <p:cNvSpPr txBox="1"/>
          <p:nvPr/>
        </p:nvSpPr>
        <p:spPr>
          <a:xfrm>
            <a:off x="3225525" y="1240638"/>
            <a:ext cx="33003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 Original Low Resolution image 64x64</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457200" lvl="0" marL="0" rtl="0" algn="l">
              <a:spcBef>
                <a:spcPts val="0"/>
              </a:spcBef>
              <a:spcAft>
                <a:spcPts val="0"/>
              </a:spcAft>
              <a:buNone/>
            </a:pPr>
            <a:r>
              <a:rPr lang="en">
                <a:solidFill>
                  <a:srgbClr val="FFFFFF"/>
                </a:solidFill>
                <a:latin typeface="Lato"/>
                <a:ea typeface="Lato"/>
                <a:cs typeface="Lato"/>
                <a:sym typeface="Lato"/>
              </a:rPr>
              <a:t>Output images → 256x256</a:t>
            </a:r>
            <a:endParaRPr>
              <a:solidFill>
                <a:srgbClr val="FFFFFF"/>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4"/>
          <p:cNvSpPr txBox="1"/>
          <p:nvPr>
            <p:ph type="title"/>
          </p:nvPr>
        </p:nvSpPr>
        <p:spPr>
          <a:xfrm>
            <a:off x="10525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Blind Super-Resolution With Iterative Kernel Correction</a:t>
            </a:r>
            <a:endParaRPr/>
          </a:p>
        </p:txBody>
      </p:sp>
      <p:sp>
        <p:nvSpPr>
          <p:cNvPr id="140" name="Google Shape;140;p14"/>
          <p:cNvSpPr txBox="1"/>
          <p:nvPr>
            <p:ph idx="1" type="body"/>
          </p:nvPr>
        </p:nvSpPr>
        <p:spPr>
          <a:xfrm>
            <a:off x="1052550" y="1589425"/>
            <a:ext cx="7038900" cy="3284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Most of Deep Learning Blind Super Resolution methods assume that the blur kernel during downsampling is predefined/known (usually Bicubic)</a:t>
            </a:r>
            <a:endParaRPr sz="1500"/>
          </a:p>
          <a:p>
            <a:pPr indent="-323850" lvl="0" marL="457200" rtl="0" algn="l">
              <a:spcBef>
                <a:spcPts val="0"/>
              </a:spcBef>
              <a:spcAft>
                <a:spcPts val="0"/>
              </a:spcAft>
              <a:buSzPts val="1500"/>
              <a:buChar char="●"/>
            </a:pPr>
            <a:r>
              <a:rPr lang="en" sz="1500"/>
              <a:t>This paper implements an Iterative Kernel Correction (IKC) method for blur kernel estimation in Blind SR problem, where the blur kernels are unknown.</a:t>
            </a:r>
            <a:endParaRPr sz="1500"/>
          </a:p>
          <a:p>
            <a:pPr indent="-323850" lvl="0" marL="457200" rtl="0" algn="l">
              <a:spcBef>
                <a:spcPts val="0"/>
              </a:spcBef>
              <a:spcAft>
                <a:spcPts val="0"/>
              </a:spcAft>
              <a:buSzPts val="1500"/>
              <a:buChar char="●"/>
            </a:pPr>
            <a:r>
              <a:rPr lang="en" sz="1500"/>
              <a:t>Kernel Mismatch causes artifacts due to over-smoothening/sharpening and this information can be used to correct the inaccurate blur kernel</a:t>
            </a:r>
            <a:endParaRPr sz="1500"/>
          </a:p>
          <a:p>
            <a:pPr indent="-323850" lvl="0" marL="457200" rtl="0" algn="l">
              <a:spcBef>
                <a:spcPts val="0"/>
              </a:spcBef>
              <a:spcAft>
                <a:spcPts val="0"/>
              </a:spcAft>
              <a:buSzPts val="1500"/>
              <a:buChar char="●"/>
            </a:pPr>
            <a:r>
              <a:rPr lang="en" sz="1500"/>
              <a:t>The authors have further proposed an architecture using Spatial Feature Transform (SFT) layers to take care of multiple blur kernels. (SFTMD)</a:t>
            </a:r>
            <a:endParaRPr sz="1500"/>
          </a:p>
          <a:p>
            <a:pPr indent="-323850" lvl="0" marL="457200" rtl="0" algn="l">
              <a:spcBef>
                <a:spcPts val="0"/>
              </a:spcBef>
              <a:spcAft>
                <a:spcPts val="0"/>
              </a:spcAft>
              <a:buSzPts val="1500"/>
              <a:buChar char="●"/>
            </a:pPr>
            <a:r>
              <a:rPr lang="en" sz="1500"/>
              <a:t>Experimentally it was seen that IKC + SFTMD provide good SR Results and state of the art </a:t>
            </a:r>
            <a:r>
              <a:rPr lang="en" sz="1500"/>
              <a:t>performance</a:t>
            </a:r>
            <a:r>
              <a:rPr lang="en" sz="1500"/>
              <a:t>.</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txBox="1"/>
          <p:nvPr>
            <p:ph type="title"/>
          </p:nvPr>
        </p:nvSpPr>
        <p:spPr>
          <a:xfrm>
            <a:off x="3215000" y="811650"/>
            <a:ext cx="4414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Original Low Resolution image</a:t>
            </a:r>
            <a:endParaRPr sz="1500"/>
          </a:p>
        </p:txBody>
      </p:sp>
      <p:pic>
        <p:nvPicPr>
          <p:cNvPr id="293" name="Google Shape;293;p32"/>
          <p:cNvPicPr preferRelativeResize="0"/>
          <p:nvPr/>
        </p:nvPicPr>
        <p:blipFill rotWithShape="1">
          <a:blip r:embed="rId3">
            <a:alphaModFix/>
          </a:blip>
          <a:srcRect b="8892" l="10466" r="4643" t="5027"/>
          <a:stretch/>
        </p:blipFill>
        <p:spPr>
          <a:xfrm>
            <a:off x="596075" y="2684125"/>
            <a:ext cx="1975675" cy="1975651"/>
          </a:xfrm>
          <a:prstGeom prst="rect">
            <a:avLst/>
          </a:prstGeom>
          <a:noFill/>
          <a:ln>
            <a:noFill/>
          </a:ln>
        </p:spPr>
      </p:pic>
      <p:pic>
        <p:nvPicPr>
          <p:cNvPr id="294" name="Google Shape;294;p32"/>
          <p:cNvPicPr preferRelativeResize="0"/>
          <p:nvPr/>
        </p:nvPicPr>
        <p:blipFill rotWithShape="1">
          <a:blip r:embed="rId4">
            <a:alphaModFix/>
          </a:blip>
          <a:srcRect b="9592" l="10236" r="4526" t="3677"/>
          <a:stretch/>
        </p:blipFill>
        <p:spPr>
          <a:xfrm>
            <a:off x="3124950" y="2684125"/>
            <a:ext cx="1975675" cy="1946357"/>
          </a:xfrm>
          <a:prstGeom prst="rect">
            <a:avLst/>
          </a:prstGeom>
          <a:noFill/>
          <a:ln>
            <a:noFill/>
          </a:ln>
        </p:spPr>
      </p:pic>
      <p:pic>
        <p:nvPicPr>
          <p:cNvPr id="295" name="Google Shape;295;p32"/>
          <p:cNvPicPr preferRelativeResize="0"/>
          <p:nvPr/>
        </p:nvPicPr>
        <p:blipFill rotWithShape="1">
          <a:blip r:embed="rId5">
            <a:alphaModFix/>
          </a:blip>
          <a:srcRect b="8621" l="11884" r="4067" t="2497"/>
          <a:stretch/>
        </p:blipFill>
        <p:spPr>
          <a:xfrm>
            <a:off x="5653824" y="2684125"/>
            <a:ext cx="1975676" cy="1975700"/>
          </a:xfrm>
          <a:prstGeom prst="rect">
            <a:avLst/>
          </a:prstGeom>
          <a:noFill/>
          <a:ln>
            <a:noFill/>
          </a:ln>
        </p:spPr>
      </p:pic>
      <p:pic>
        <p:nvPicPr>
          <p:cNvPr id="296" name="Google Shape;296;p32"/>
          <p:cNvPicPr preferRelativeResize="0"/>
          <p:nvPr/>
        </p:nvPicPr>
        <p:blipFill rotWithShape="1">
          <a:blip r:embed="rId6">
            <a:alphaModFix/>
          </a:blip>
          <a:srcRect b="9475" l="10650" r="3179" t="5692"/>
          <a:stretch/>
        </p:blipFill>
        <p:spPr>
          <a:xfrm>
            <a:off x="1189425" y="621475"/>
            <a:ext cx="1757374" cy="1722950"/>
          </a:xfrm>
          <a:prstGeom prst="rect">
            <a:avLst/>
          </a:prstGeom>
          <a:noFill/>
          <a:ln>
            <a:noFill/>
          </a:ln>
        </p:spPr>
      </p:pic>
      <p:sp>
        <p:nvSpPr>
          <p:cNvPr id="297" name="Google Shape;297;p32"/>
          <p:cNvSpPr txBox="1"/>
          <p:nvPr/>
        </p:nvSpPr>
        <p:spPr>
          <a:xfrm>
            <a:off x="1128513" y="4729563"/>
            <a:ext cx="9108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Lato"/>
                <a:ea typeface="Lato"/>
                <a:cs typeface="Lato"/>
                <a:sym typeface="Lato"/>
              </a:rPr>
              <a:t>Iteration 5</a:t>
            </a:r>
            <a:endParaRPr sz="1000">
              <a:solidFill>
                <a:srgbClr val="FFFFFF"/>
              </a:solidFill>
              <a:latin typeface="Lato"/>
              <a:ea typeface="Lato"/>
              <a:cs typeface="Lato"/>
              <a:sym typeface="Lato"/>
            </a:endParaRPr>
          </a:p>
        </p:txBody>
      </p:sp>
      <p:sp>
        <p:nvSpPr>
          <p:cNvPr id="298" name="Google Shape;298;p32"/>
          <p:cNvSpPr txBox="1"/>
          <p:nvPr/>
        </p:nvSpPr>
        <p:spPr>
          <a:xfrm>
            <a:off x="3743113" y="4729563"/>
            <a:ext cx="9108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Lato"/>
                <a:ea typeface="Lato"/>
                <a:cs typeface="Lato"/>
                <a:sym typeface="Lato"/>
              </a:rPr>
              <a:t>Iteration 6</a:t>
            </a:r>
            <a:endParaRPr sz="1000">
              <a:solidFill>
                <a:srgbClr val="FFFFFF"/>
              </a:solidFill>
              <a:latin typeface="Lato"/>
              <a:ea typeface="Lato"/>
              <a:cs typeface="Lato"/>
              <a:sym typeface="Lato"/>
            </a:endParaRPr>
          </a:p>
        </p:txBody>
      </p:sp>
      <p:sp>
        <p:nvSpPr>
          <p:cNvPr id="299" name="Google Shape;299;p32"/>
          <p:cNvSpPr txBox="1"/>
          <p:nvPr/>
        </p:nvSpPr>
        <p:spPr>
          <a:xfrm>
            <a:off x="6186263" y="4729563"/>
            <a:ext cx="9108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Lato"/>
                <a:ea typeface="Lato"/>
                <a:cs typeface="Lato"/>
                <a:sym typeface="Lato"/>
              </a:rPr>
              <a:t>Iteration 7</a:t>
            </a:r>
            <a:endParaRPr sz="1000">
              <a:solidFill>
                <a:srgbClr val="FFFFFF"/>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Observations </a:t>
            </a:r>
            <a:endParaRPr/>
          </a:p>
        </p:txBody>
      </p:sp>
      <p:sp>
        <p:nvSpPr>
          <p:cNvPr id="305" name="Google Shape;305;p33"/>
          <p:cNvSpPr txBox="1"/>
          <p:nvPr>
            <p:ph idx="1" type="body"/>
          </p:nvPr>
        </p:nvSpPr>
        <p:spPr>
          <a:xfrm>
            <a:off x="1297500" y="1307850"/>
            <a:ext cx="7038900" cy="3171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Based on similar lines, the predictor kernel could not be used alone as the kernels predicted using only predictor were significantly different from the ground truth kernels </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AutoNum type="arabicPeriod"/>
            </a:pPr>
            <a:r>
              <a:rPr lang="en"/>
              <a:t>During the initial epochs, when the predictor kernel had been corrected iteratively just once or twice, the features in the high </a:t>
            </a:r>
            <a:r>
              <a:rPr lang="en"/>
              <a:t>resolution</a:t>
            </a:r>
            <a:r>
              <a:rPr lang="en"/>
              <a:t> images generated through SFTMD were over emphasized. This happens because the kernels predicted have higher sigma than that of the ground truth sigma. Since this happened in all the validation images used, the need of a corrector was realized more fully</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4"/>
          <p:cNvPicPr preferRelativeResize="0"/>
          <p:nvPr/>
        </p:nvPicPr>
        <p:blipFill>
          <a:blip r:embed="rId3">
            <a:alphaModFix/>
          </a:blip>
          <a:stretch>
            <a:fillRect/>
          </a:stretch>
        </p:blipFill>
        <p:spPr>
          <a:xfrm>
            <a:off x="364638" y="1499563"/>
            <a:ext cx="3533775" cy="1743075"/>
          </a:xfrm>
          <a:prstGeom prst="rect">
            <a:avLst/>
          </a:prstGeom>
          <a:noFill/>
          <a:ln>
            <a:noFill/>
          </a:ln>
        </p:spPr>
      </p:pic>
      <p:pic>
        <p:nvPicPr>
          <p:cNvPr id="311" name="Google Shape;311;p34"/>
          <p:cNvPicPr preferRelativeResize="0"/>
          <p:nvPr/>
        </p:nvPicPr>
        <p:blipFill>
          <a:blip r:embed="rId4">
            <a:alphaModFix/>
          </a:blip>
          <a:stretch>
            <a:fillRect/>
          </a:stretch>
        </p:blipFill>
        <p:spPr>
          <a:xfrm>
            <a:off x="2930938" y="3242638"/>
            <a:ext cx="3533775" cy="1743075"/>
          </a:xfrm>
          <a:prstGeom prst="rect">
            <a:avLst/>
          </a:prstGeom>
          <a:noFill/>
          <a:ln>
            <a:noFill/>
          </a:ln>
        </p:spPr>
      </p:pic>
      <p:pic>
        <p:nvPicPr>
          <p:cNvPr id="312" name="Google Shape;312;p34"/>
          <p:cNvPicPr preferRelativeResize="0"/>
          <p:nvPr/>
        </p:nvPicPr>
        <p:blipFill>
          <a:blip r:embed="rId4">
            <a:alphaModFix/>
          </a:blip>
          <a:stretch>
            <a:fillRect/>
          </a:stretch>
        </p:blipFill>
        <p:spPr>
          <a:xfrm>
            <a:off x="5127488" y="1456038"/>
            <a:ext cx="3533775" cy="1743075"/>
          </a:xfrm>
          <a:prstGeom prst="rect">
            <a:avLst/>
          </a:prstGeom>
          <a:noFill/>
          <a:ln>
            <a:noFill/>
          </a:ln>
        </p:spPr>
      </p:pic>
      <p:sp>
        <p:nvSpPr>
          <p:cNvPr id="313" name="Google Shape;313;p34"/>
          <p:cNvSpPr txBox="1"/>
          <p:nvPr/>
        </p:nvSpPr>
        <p:spPr>
          <a:xfrm>
            <a:off x="2175000" y="498425"/>
            <a:ext cx="4936800" cy="9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Right (Predicted Kernels) | Left (Ground truth Kernels)</a:t>
            </a:r>
            <a:endParaRPr>
              <a:solidFill>
                <a:srgbClr val="FFFFFF"/>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35"/>
          <p:cNvPicPr preferRelativeResize="0"/>
          <p:nvPr/>
        </p:nvPicPr>
        <p:blipFill>
          <a:blip r:embed="rId3">
            <a:alphaModFix/>
          </a:blip>
          <a:stretch>
            <a:fillRect/>
          </a:stretch>
        </p:blipFill>
        <p:spPr>
          <a:xfrm>
            <a:off x="1268538" y="152400"/>
            <a:ext cx="778364" cy="4838698"/>
          </a:xfrm>
          <a:prstGeom prst="rect">
            <a:avLst/>
          </a:prstGeom>
          <a:noFill/>
          <a:ln>
            <a:noFill/>
          </a:ln>
        </p:spPr>
      </p:pic>
      <p:sp>
        <p:nvSpPr>
          <p:cNvPr id="319" name="Google Shape;319;p35"/>
          <p:cNvSpPr txBox="1"/>
          <p:nvPr/>
        </p:nvSpPr>
        <p:spPr>
          <a:xfrm>
            <a:off x="2120625" y="2114700"/>
            <a:ext cx="3164400" cy="9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Over-emphasis of image caused to the predictor kernel having a higher sigma </a:t>
            </a:r>
            <a:r>
              <a:rPr lang="en">
                <a:solidFill>
                  <a:srgbClr val="FFFFFF"/>
                </a:solidFill>
                <a:latin typeface="Lato"/>
                <a:ea typeface="Lato"/>
                <a:cs typeface="Lato"/>
                <a:sym typeface="Lato"/>
              </a:rPr>
              <a:t>initially</a:t>
            </a:r>
            <a:r>
              <a:rPr lang="en">
                <a:solidFill>
                  <a:srgbClr val="FFFFFF"/>
                </a:solidFill>
                <a:latin typeface="Lato"/>
                <a:ea typeface="Lato"/>
                <a:cs typeface="Lato"/>
                <a:sym typeface="Lato"/>
              </a:rPr>
              <a:t> than the ground truth kernel for 0th epoch</a:t>
            </a:r>
            <a:endParaRPr>
              <a:solidFill>
                <a:srgbClr val="FFFFFF"/>
              </a:solidFill>
              <a:latin typeface="Lato"/>
              <a:ea typeface="Lato"/>
              <a:cs typeface="Lato"/>
              <a:sym typeface="Lato"/>
            </a:endParaRPr>
          </a:p>
        </p:txBody>
      </p:sp>
      <p:pic>
        <p:nvPicPr>
          <p:cNvPr id="320" name="Google Shape;320;p35"/>
          <p:cNvPicPr preferRelativeResize="0"/>
          <p:nvPr/>
        </p:nvPicPr>
        <p:blipFill>
          <a:blip r:embed="rId4">
            <a:alphaModFix/>
          </a:blip>
          <a:stretch>
            <a:fillRect/>
          </a:stretch>
        </p:blipFill>
        <p:spPr>
          <a:xfrm>
            <a:off x="5437425" y="152400"/>
            <a:ext cx="691243" cy="4838700"/>
          </a:xfrm>
          <a:prstGeom prst="rect">
            <a:avLst/>
          </a:prstGeom>
          <a:noFill/>
          <a:ln>
            <a:noFill/>
          </a:ln>
        </p:spPr>
      </p:pic>
      <p:sp>
        <p:nvSpPr>
          <p:cNvPr id="321" name="Google Shape;321;p35"/>
          <p:cNvSpPr txBox="1"/>
          <p:nvPr/>
        </p:nvSpPr>
        <p:spPr>
          <a:xfrm>
            <a:off x="6281075" y="2180100"/>
            <a:ext cx="2843100" cy="9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Images obtained through IKC after 60th epoch</a:t>
            </a:r>
            <a:endParaRPr>
              <a:solidFill>
                <a:srgbClr val="FFFFFF"/>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6"/>
          <p:cNvSpPr/>
          <p:nvPr/>
        </p:nvSpPr>
        <p:spPr>
          <a:xfrm>
            <a:off x="476250" y="1963369"/>
            <a:ext cx="8191587" cy="121753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present in network architecture</a:t>
            </a:r>
            <a:endParaRPr/>
          </a:p>
        </p:txBody>
      </p:sp>
      <p:sp>
        <p:nvSpPr>
          <p:cNvPr id="146" name="Google Shape;146;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SFTMD </a:t>
            </a:r>
            <a:endParaRPr sz="2000"/>
          </a:p>
          <a:p>
            <a:pPr indent="-355600" lvl="0" marL="457200" rtl="0" algn="l">
              <a:spcBef>
                <a:spcPts val="0"/>
              </a:spcBef>
              <a:spcAft>
                <a:spcPts val="0"/>
              </a:spcAft>
              <a:buSzPts val="2000"/>
              <a:buChar char="●"/>
            </a:pPr>
            <a:r>
              <a:rPr lang="en" sz="2000"/>
              <a:t>Corrector Network </a:t>
            </a:r>
            <a:endParaRPr sz="2000"/>
          </a:p>
          <a:p>
            <a:pPr indent="-355600" lvl="0" marL="457200" rtl="0" algn="l">
              <a:spcBef>
                <a:spcPts val="0"/>
              </a:spcBef>
              <a:spcAft>
                <a:spcPts val="0"/>
              </a:spcAft>
              <a:buSzPts val="2000"/>
              <a:buChar char="●"/>
            </a:pPr>
            <a:r>
              <a:rPr lang="en" sz="2000"/>
              <a:t>Predictor Network </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SFTMD Architecture</a:t>
            </a:r>
            <a:endParaRPr/>
          </a:p>
        </p:txBody>
      </p:sp>
      <p:pic>
        <p:nvPicPr>
          <p:cNvPr id="152" name="Google Shape;152;p16"/>
          <p:cNvPicPr preferRelativeResize="0"/>
          <p:nvPr/>
        </p:nvPicPr>
        <p:blipFill>
          <a:blip r:embed="rId3">
            <a:alphaModFix/>
          </a:blip>
          <a:stretch>
            <a:fillRect/>
          </a:stretch>
        </p:blipFill>
        <p:spPr>
          <a:xfrm>
            <a:off x="443837" y="1682726"/>
            <a:ext cx="8256326" cy="2303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SFTMD Network </a:t>
            </a:r>
            <a:endParaRPr/>
          </a:p>
        </p:txBody>
      </p:sp>
      <p:sp>
        <p:nvSpPr>
          <p:cNvPr id="158" name="Google Shape;158;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The SFTMD network takes a low resolution image and a dimensionally reduced kernel and outputs the Super resolution image given the scale factor.</a:t>
            </a:r>
            <a:endParaRPr/>
          </a:p>
          <a:p>
            <a:pPr indent="-311150" lvl="0" marL="457200" rtl="0" algn="l">
              <a:spcBef>
                <a:spcPts val="0"/>
              </a:spcBef>
              <a:spcAft>
                <a:spcPts val="0"/>
              </a:spcAft>
              <a:buSzPts val="1300"/>
              <a:buAutoNum type="arabicPeriod"/>
            </a:pPr>
            <a:r>
              <a:rPr lang="en"/>
              <a:t>We have used 16 residual blocks of 2 SFT and 2 Conv layers and depth of the feature maps is chosen to be 64 </a:t>
            </a:r>
            <a:endParaRPr/>
          </a:p>
          <a:p>
            <a:pPr indent="-311150" lvl="0" marL="457200" rtl="0" algn="l">
              <a:spcBef>
                <a:spcPts val="0"/>
              </a:spcBef>
              <a:spcAft>
                <a:spcPts val="0"/>
              </a:spcAft>
              <a:buSzPts val="1300"/>
              <a:buAutoNum type="arabicPeriod"/>
            </a:pPr>
            <a:r>
              <a:rPr lang="en"/>
              <a:t>The Kernels used for SFTMD training (to create low resolution images)  are 21x21 isotropic Gaussian Kernels with their standard deviations (sigma) lying in the interval [0.2,4]</a:t>
            </a:r>
            <a:endParaRPr/>
          </a:p>
          <a:p>
            <a:pPr indent="-311150" lvl="0" marL="457200" rtl="0" algn="l">
              <a:spcBef>
                <a:spcPts val="0"/>
              </a:spcBef>
              <a:spcAft>
                <a:spcPts val="0"/>
              </a:spcAft>
              <a:buSzPts val="1300"/>
              <a:buAutoNum type="arabicPeriod"/>
            </a:pPr>
            <a:r>
              <a:rPr lang="en"/>
              <a:t>The scale factor used for training and testing is 4. </a:t>
            </a:r>
            <a:endParaRPr/>
          </a:p>
          <a:p>
            <a:pPr indent="-311150" lvl="0" marL="457200" rtl="0" algn="l">
              <a:spcBef>
                <a:spcPts val="0"/>
              </a:spcBef>
              <a:spcAft>
                <a:spcPts val="0"/>
              </a:spcAft>
              <a:buSzPts val="1300"/>
              <a:buAutoNum type="arabicPeriod"/>
            </a:pPr>
            <a:r>
              <a:rPr lang="en"/>
              <a:t>The dataset used for training and testing is </a:t>
            </a:r>
            <a:r>
              <a:rPr b="1" lang="en"/>
              <a:t>DIVerse2K </a:t>
            </a:r>
            <a:r>
              <a:rPr lang="en"/>
              <a:t>(</a:t>
            </a:r>
            <a:r>
              <a:rPr lang="en" u="sng">
                <a:solidFill>
                  <a:schemeClr val="hlink"/>
                </a:solidFill>
                <a:hlinkClick r:id="rId3"/>
              </a:rPr>
              <a:t>https://data.vision.ee.ethz.ch/cvl/DIV2K/</a:t>
            </a:r>
            <a:r>
              <a:rPr lang="en"/>
              <a:t>) which contains 800 training 2K images and 100 2K validation images</a:t>
            </a:r>
            <a:endParaRPr>
              <a:solidFill>
                <a:srgbClr val="FFFFFF"/>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of SFTMD</a:t>
            </a:r>
            <a:endParaRPr/>
          </a:p>
        </p:txBody>
      </p:sp>
      <p:sp>
        <p:nvSpPr>
          <p:cNvPr id="164" name="Google Shape;164;p18"/>
          <p:cNvSpPr txBox="1"/>
          <p:nvPr>
            <p:ph idx="1" type="body"/>
          </p:nvPr>
        </p:nvSpPr>
        <p:spPr>
          <a:xfrm>
            <a:off x="1297500" y="1307850"/>
            <a:ext cx="7038900" cy="31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1150" lvl="0" marL="457200" rtl="0" algn="l">
              <a:spcBef>
                <a:spcPts val="1600"/>
              </a:spcBef>
              <a:spcAft>
                <a:spcPts val="0"/>
              </a:spcAft>
              <a:buSzPts val="1300"/>
              <a:buAutoNum type="arabicPeriod"/>
            </a:pPr>
            <a:r>
              <a:rPr lang="en"/>
              <a:t>Each 2K image was read and a random patch of 256x256 was selected from the image, it was blurred selecting a random gaussian kernel of standard deviation between 0.2 and 4 and downsampled by a factor of 4 using Bicubic interpolation along with addition of some gaussian noise to obtain the Low resolution image</a:t>
            </a:r>
            <a:endParaRPr/>
          </a:p>
          <a:p>
            <a:pPr indent="-311150" lvl="0" marL="457200" rtl="0" algn="l">
              <a:spcBef>
                <a:spcPts val="0"/>
              </a:spcBef>
              <a:spcAft>
                <a:spcPts val="0"/>
              </a:spcAft>
              <a:buSzPts val="1300"/>
              <a:buAutoNum type="arabicPeriod"/>
            </a:pPr>
            <a:r>
              <a:rPr lang="en"/>
              <a:t> This Low resolution image was passed through the model along with dimensionally reduced kernel (which was used for blurring) and loss function used was MSE</a:t>
            </a:r>
            <a:endParaRPr/>
          </a:p>
          <a:p>
            <a:pPr indent="-311150" lvl="0" marL="457200" rtl="0" algn="l">
              <a:spcBef>
                <a:spcPts val="0"/>
              </a:spcBef>
              <a:spcAft>
                <a:spcPts val="0"/>
              </a:spcAft>
              <a:buSzPts val="1300"/>
              <a:buAutoNum type="arabicPeriod"/>
            </a:pPr>
            <a:r>
              <a:rPr lang="en"/>
              <a:t>The SFTMD model was trained for only 1000 epochs instead of 500000 epochs  due to limited resources. We were able to clearly see the difference between the low resolution image and the output from 100th epoch onwards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Predictor Network </a:t>
            </a:r>
            <a:endParaRPr/>
          </a:p>
        </p:txBody>
      </p:sp>
      <p:sp>
        <p:nvSpPr>
          <p:cNvPr id="170" name="Google Shape;170;p19"/>
          <p:cNvSpPr txBox="1"/>
          <p:nvPr>
            <p:ph idx="1" type="body"/>
          </p:nvPr>
        </p:nvSpPr>
        <p:spPr>
          <a:xfrm>
            <a:off x="873400" y="1416925"/>
            <a:ext cx="7795500" cy="2515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We take the Low Resolution Image I</a:t>
            </a:r>
            <a:r>
              <a:rPr baseline="30000" lang="en"/>
              <a:t>LR</a:t>
            </a:r>
            <a:r>
              <a:rPr lang="en"/>
              <a:t> as the input and try to predict the kernel ‘h’</a:t>
            </a:r>
            <a:endParaRPr/>
          </a:p>
          <a:p>
            <a:pPr indent="-311150" lvl="0" marL="457200" rtl="0" algn="l">
              <a:spcBef>
                <a:spcPts val="0"/>
              </a:spcBef>
              <a:spcAft>
                <a:spcPts val="0"/>
              </a:spcAft>
              <a:buSzPts val="1300"/>
              <a:buAutoNum type="arabicPeriod"/>
            </a:pPr>
            <a:r>
              <a:rPr lang="en"/>
              <a:t>We use 4 Convolutional layers with a Leaky ReLU activation function and a global average pooling layer</a:t>
            </a:r>
            <a:endParaRPr/>
          </a:p>
          <a:p>
            <a:pPr indent="-311150" lvl="0" marL="457200" rtl="0" algn="l">
              <a:spcBef>
                <a:spcPts val="0"/>
              </a:spcBef>
              <a:spcAft>
                <a:spcPts val="0"/>
              </a:spcAft>
              <a:buSzPts val="1300"/>
              <a:buAutoNum type="arabicPeriod"/>
            </a:pPr>
            <a:r>
              <a:rPr lang="en"/>
              <a:t>The convolution layers give the estimation of the kernel h spatially and form the estimation maps </a:t>
            </a:r>
            <a:endParaRPr/>
          </a:p>
          <a:p>
            <a:pPr indent="-311150" lvl="0" marL="457200" rtl="0" algn="l">
              <a:spcBef>
                <a:spcPts val="0"/>
              </a:spcBef>
              <a:spcAft>
                <a:spcPts val="0"/>
              </a:spcAft>
              <a:buSzPts val="1300"/>
              <a:buAutoNum type="arabicPeriod"/>
            </a:pPr>
            <a:r>
              <a:rPr lang="en"/>
              <a:t>Then the global average pooling layer gives the global estimation by taking the mean value spatially</a:t>
            </a:r>
            <a:endParaRPr/>
          </a:p>
          <a:p>
            <a:pPr indent="-311150" lvl="0" marL="457200" rtl="0" algn="l">
              <a:spcBef>
                <a:spcPts val="0"/>
              </a:spcBef>
              <a:spcAft>
                <a:spcPts val="0"/>
              </a:spcAft>
              <a:buSzPts val="1300"/>
              <a:buAutoNum type="arabicPeriod"/>
            </a:pPr>
            <a:r>
              <a:rPr lang="en"/>
              <a:t>The output kernel from here is then passed on to the corrector network for further corrections and bring it as close as possible to the actual kernel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Corrector Network </a:t>
            </a:r>
            <a:endParaRPr/>
          </a:p>
        </p:txBody>
      </p:sp>
      <p:sp>
        <p:nvSpPr>
          <p:cNvPr id="176" name="Google Shape;176;p20"/>
          <p:cNvSpPr txBox="1"/>
          <p:nvPr>
            <p:ph idx="1" type="body"/>
          </p:nvPr>
        </p:nvSpPr>
        <p:spPr>
          <a:xfrm>
            <a:off x="235650" y="1307850"/>
            <a:ext cx="8672700" cy="3661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We take the Super Resolution Image I</a:t>
            </a:r>
            <a:r>
              <a:rPr baseline="30000" lang="en"/>
              <a:t>SR  </a:t>
            </a:r>
            <a:r>
              <a:rPr lang="en"/>
              <a:t>and the kernel estimated by the predictor  as Inputs</a:t>
            </a:r>
            <a:endParaRPr/>
          </a:p>
          <a:p>
            <a:pPr indent="-311150" lvl="0" marL="457200" rtl="0" algn="l">
              <a:spcBef>
                <a:spcPts val="0"/>
              </a:spcBef>
              <a:spcAft>
                <a:spcPts val="0"/>
              </a:spcAft>
              <a:buSzPts val="1300"/>
              <a:buAutoNum type="arabicPeriod"/>
            </a:pPr>
            <a:r>
              <a:rPr lang="en"/>
              <a:t>The new kernel can be obtained by solving the following optimization problem, which to put in simple terms is to predict corrections or Δh which can be added to the original kernel h so that it is one step closer to the ground truth kernel</a:t>
            </a:r>
            <a:endParaRPr/>
          </a:p>
          <a:p>
            <a:pPr indent="0" lvl="0" marL="0" rtl="0" algn="l">
              <a:spcBef>
                <a:spcPts val="1600"/>
              </a:spcBef>
              <a:spcAft>
                <a:spcPts val="0"/>
              </a:spcAft>
              <a:buNone/>
            </a:pPr>
            <a:r>
              <a:rPr lang="en"/>
              <a:t>		</a:t>
            </a:r>
            <a:endParaRPr/>
          </a:p>
          <a:p>
            <a:pPr indent="-311150" lvl="0" marL="457200" rtl="0" algn="l">
              <a:spcBef>
                <a:spcPts val="1600"/>
              </a:spcBef>
              <a:spcAft>
                <a:spcPts val="0"/>
              </a:spcAft>
              <a:buSzPts val="1300"/>
              <a:buAutoNum type="arabicPeriod"/>
            </a:pPr>
            <a:r>
              <a:rPr lang="en"/>
              <a:t>The high </a:t>
            </a:r>
            <a:r>
              <a:rPr lang="en"/>
              <a:t>resolution</a:t>
            </a:r>
            <a:r>
              <a:rPr lang="en"/>
              <a:t> image obtained through sftmd is passed through 5 convolutional layers further to generate F_sr</a:t>
            </a:r>
            <a:endParaRPr/>
          </a:p>
          <a:p>
            <a:pPr indent="-311150" lvl="0" marL="457200" rtl="0" algn="l">
              <a:spcBef>
                <a:spcPts val="0"/>
              </a:spcBef>
              <a:spcAft>
                <a:spcPts val="0"/>
              </a:spcAft>
              <a:buSzPts val="1300"/>
              <a:buAutoNum type="arabicPeriod"/>
            </a:pPr>
            <a:r>
              <a:rPr lang="en"/>
              <a:t>The previously estimated kernel is passed through t</a:t>
            </a:r>
            <a:r>
              <a:rPr lang="en"/>
              <a:t>wo fully connected layers. We then stretch the output vector f</a:t>
            </a:r>
            <a:r>
              <a:rPr baseline="-25000" lang="en"/>
              <a:t>h </a:t>
            </a:r>
            <a:r>
              <a:rPr lang="en"/>
              <a:t>to </a:t>
            </a:r>
            <a:r>
              <a:rPr i="1" lang="en"/>
              <a:t>F</a:t>
            </a:r>
            <a:r>
              <a:rPr baseline="-25000" i="1" lang="en"/>
              <a:t>h</a:t>
            </a:r>
            <a:r>
              <a:rPr lang="en"/>
              <a:t> such that it has the same H and W  as F(sr).</a:t>
            </a:r>
            <a:endParaRPr/>
          </a:p>
          <a:p>
            <a:pPr indent="-311150" lvl="0" marL="457200" rtl="0" algn="l">
              <a:spcBef>
                <a:spcPts val="0"/>
              </a:spcBef>
              <a:spcAft>
                <a:spcPts val="0"/>
              </a:spcAft>
              <a:buSzPts val="1300"/>
              <a:buAutoNum type="arabicPeriod"/>
            </a:pPr>
            <a:r>
              <a:rPr lang="en"/>
              <a:t>Finally, the F</a:t>
            </a:r>
            <a:r>
              <a:rPr baseline="-25000" lang="en"/>
              <a:t>h</a:t>
            </a:r>
            <a:r>
              <a:rPr lang="en"/>
              <a:t> and F</a:t>
            </a:r>
            <a:r>
              <a:rPr baseline="-25000" lang="en"/>
              <a:t>SR</a:t>
            </a:r>
            <a:r>
              <a:rPr lang="en"/>
              <a:t> are concatenated and this is used to predict the Δh</a:t>
            </a:r>
            <a:r>
              <a:rPr baseline="-25000" lang="en"/>
              <a:t>i </a:t>
            </a:r>
            <a:r>
              <a:rPr lang="en"/>
              <a:t>(Spatially)</a:t>
            </a:r>
            <a:endParaRPr/>
          </a:p>
          <a:p>
            <a:pPr indent="-311150" lvl="0" marL="457200" rtl="0" algn="l">
              <a:spcBef>
                <a:spcPts val="1600"/>
              </a:spcBef>
              <a:spcAft>
                <a:spcPts val="0"/>
              </a:spcAft>
              <a:buSzPts val="1300"/>
              <a:buAutoNum type="arabicPeriod"/>
            </a:pPr>
            <a:r>
              <a:rPr lang="en"/>
              <a:t>A global pooling operation gives us the global estimation of Δh</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77" name="Google Shape;177;p20"/>
          <p:cNvPicPr preferRelativeResize="0"/>
          <p:nvPr/>
        </p:nvPicPr>
        <p:blipFill>
          <a:blip r:embed="rId3">
            <a:alphaModFix/>
          </a:blip>
          <a:stretch>
            <a:fillRect/>
          </a:stretch>
        </p:blipFill>
        <p:spPr>
          <a:xfrm>
            <a:off x="3153800" y="2391775"/>
            <a:ext cx="2836406" cy="359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Predictor and Corrector Network Architectures</a:t>
            </a:r>
            <a:endParaRPr/>
          </a:p>
        </p:txBody>
      </p:sp>
      <p:pic>
        <p:nvPicPr>
          <p:cNvPr id="183" name="Google Shape;183;p21"/>
          <p:cNvPicPr preferRelativeResize="0"/>
          <p:nvPr/>
        </p:nvPicPr>
        <p:blipFill>
          <a:blip r:embed="rId3">
            <a:alphaModFix/>
          </a:blip>
          <a:stretch>
            <a:fillRect/>
          </a:stretch>
        </p:blipFill>
        <p:spPr>
          <a:xfrm>
            <a:off x="286025" y="1632075"/>
            <a:ext cx="3352800" cy="2495550"/>
          </a:xfrm>
          <a:prstGeom prst="rect">
            <a:avLst/>
          </a:prstGeom>
          <a:noFill/>
          <a:ln>
            <a:noFill/>
          </a:ln>
        </p:spPr>
      </p:pic>
      <p:pic>
        <p:nvPicPr>
          <p:cNvPr id="184" name="Google Shape;184;p21"/>
          <p:cNvPicPr preferRelativeResize="0"/>
          <p:nvPr/>
        </p:nvPicPr>
        <p:blipFill>
          <a:blip r:embed="rId4">
            <a:alphaModFix/>
          </a:blip>
          <a:stretch>
            <a:fillRect/>
          </a:stretch>
        </p:blipFill>
        <p:spPr>
          <a:xfrm>
            <a:off x="4115750" y="1632075"/>
            <a:ext cx="4684950" cy="204595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